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8" r:id="rId4"/>
    <p:sldId id="260" r:id="rId5"/>
    <p:sldId id="263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35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gov.br/pt-br/servicos/obter-visto-para-viajar-ao-brasi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brazil.vfsevisa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mre/pt-br/assuntos/portal-consular/vistos/quadro-geral-de-regime-de-vistos-para-entrada-de-estrangeiros-no-brasi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mre/pt-br/assuntos/portal-consular/quem-contatar/vistos" TargetMode="External"/><Relationship Id="rId2" Type="http://schemas.openxmlformats.org/officeDocument/2006/relationships/hyperlink" Target="https://www.gov.br/mre/pt-br/assuntos/portal-consular/reparticoes-consulares-do-brasil/reparticoes-consulares-do-brasi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im@itamaraty.gov.b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06187" y="525780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How to Apply for a Visa to </a:t>
            </a:r>
            <a:r>
              <a:rPr lang="en-US" dirty="0" smtClean="0"/>
              <a:t>Brazil</a:t>
            </a:r>
            <a:endParaRPr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503" y="181405"/>
            <a:ext cx="5420814" cy="4893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0938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Visa </a:t>
            </a:r>
            <a:r>
              <a:rPr lang="en-US" dirty="0"/>
              <a:t>to </a:t>
            </a:r>
            <a:r>
              <a:rPr lang="en-US" dirty="0" smtClean="0"/>
              <a:t>Brazil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00201"/>
            <a:ext cx="11290033" cy="4525963"/>
          </a:xfrm>
        </p:spPr>
        <p:txBody>
          <a:bodyPr>
            <a:normAutofit/>
          </a:bodyPr>
          <a:lstStyle/>
          <a:p>
            <a:r>
              <a:rPr sz="3000" dirty="0" smtClean="0"/>
              <a:t>Official </a:t>
            </a:r>
            <a:r>
              <a:rPr sz="3000" dirty="0"/>
              <a:t>Guide – Brazilian </a:t>
            </a:r>
            <a:r>
              <a:rPr sz="3000" dirty="0" smtClean="0"/>
              <a:t>Government</a:t>
            </a:r>
            <a:endParaRPr lang="pt-BR" sz="3000" dirty="0" smtClean="0"/>
          </a:p>
          <a:p>
            <a:pPr marL="0" indent="0">
              <a:buNone/>
            </a:pPr>
            <a:r>
              <a:rPr lang="pt-BR" sz="3000" dirty="0">
                <a:hlinkClick r:id="rId2"/>
              </a:rPr>
              <a:t>https://</a:t>
            </a:r>
            <a:r>
              <a:rPr lang="pt-BR" sz="3000" dirty="0" smtClean="0">
                <a:hlinkClick r:id="rId2"/>
              </a:rPr>
              <a:t>www.gov.br/pt-br/servicos/obter-visto-para-viajar-ao-brasil</a:t>
            </a:r>
            <a:endParaRPr lang="pt-BR" sz="3000" dirty="0" smtClean="0"/>
          </a:p>
          <a:p>
            <a:pPr marL="0" indent="0">
              <a:buNone/>
            </a:pPr>
            <a:endParaRPr lang="pt-BR" sz="3000" dirty="0"/>
          </a:p>
          <a:p>
            <a:pPr marL="0" indent="0">
              <a:buNone/>
            </a:pPr>
            <a:r>
              <a:rPr lang="en-US" sz="3000" dirty="0"/>
              <a:t>Foreigners must submit the visa application form duly completed, a valid travel document, proof of payment of consular fees, International Certificate of Immunization (when necessary), and other specific documents for the type of visa requested.</a:t>
            </a:r>
            <a:endParaRPr lang="pt-BR" sz="3000" dirty="0"/>
          </a:p>
          <a:p>
            <a:pPr marL="0" indent="0">
              <a:buNone/>
            </a:pPr>
            <a:endParaRPr sz="3000" dirty="0"/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633" y="5348922"/>
            <a:ext cx="1905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Needs a Tourist Visa?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Requirements depend on nationality</a:t>
            </a:r>
            <a:r>
              <a:rPr dirty="0" smtClean="0"/>
              <a:t>.</a:t>
            </a:r>
            <a:r>
              <a:rPr lang="pt-BR" dirty="0" smtClean="0"/>
              <a:t> </a:t>
            </a:r>
            <a:endParaRPr dirty="0"/>
          </a:p>
          <a:p>
            <a:r>
              <a:rPr dirty="0"/>
              <a:t>Some travelers are visa-exempt</a:t>
            </a:r>
            <a:r>
              <a:rPr dirty="0" smtClean="0"/>
              <a:t>.</a:t>
            </a:r>
            <a:endParaRPr lang="pt-BR" dirty="0" smtClean="0"/>
          </a:p>
          <a:p>
            <a:r>
              <a:rPr lang="en-US" dirty="0"/>
              <a:t>We will provide the official list of countries and regions worldwide.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ownload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173" y="3513964"/>
            <a:ext cx="4353827" cy="2703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to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Access the official gov.br visa service</a:t>
            </a:r>
          </a:p>
          <a:p>
            <a:pPr marL="0" indent="0">
              <a:buNone/>
            </a:pPr>
            <a:r>
              <a:rPr lang="en-US" dirty="0"/>
              <a:t>2. Complete the online application</a:t>
            </a:r>
          </a:p>
          <a:p>
            <a:pPr marL="0" indent="0">
              <a:buNone/>
            </a:pPr>
            <a:r>
              <a:rPr lang="en-US" dirty="0"/>
              <a:t>3. Print and sign the receipt</a:t>
            </a:r>
          </a:p>
          <a:p>
            <a:pPr marL="0" indent="0">
              <a:buNone/>
            </a:pPr>
            <a:r>
              <a:rPr lang="en-US" dirty="0"/>
              <a:t>4. Gather required documents</a:t>
            </a:r>
          </a:p>
          <a:p>
            <a:pPr marL="0" indent="0">
              <a:buNone/>
            </a:pPr>
            <a:r>
              <a:rPr lang="en-US" dirty="0"/>
              <a:t>5. Submit at the Brazilian Consulate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5" descr="pa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815" y="3321458"/>
            <a:ext cx="5252185" cy="2896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t-BR" b="1" dirty="0" err="1"/>
              <a:t>Brazil's</a:t>
            </a:r>
            <a:r>
              <a:rPr lang="pt-BR" b="1" dirty="0"/>
              <a:t> </a:t>
            </a:r>
            <a:r>
              <a:rPr lang="pt-BR" b="1" dirty="0" err="1"/>
              <a:t>eVisa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5274"/>
            <a:ext cx="10972800" cy="4525963"/>
          </a:xfrm>
        </p:spPr>
        <p:txBody>
          <a:bodyPr>
            <a:normAutofit/>
          </a:bodyPr>
          <a:lstStyle/>
          <a:p>
            <a:pPr fontAlgn="base"/>
            <a:r>
              <a:rPr lang="en-US" sz="2800" dirty="0"/>
              <a:t>C</a:t>
            </a:r>
            <a:r>
              <a:rPr lang="en-US" sz="2800" dirty="0" smtClean="0"/>
              <a:t>itizens </a:t>
            </a:r>
            <a:r>
              <a:rPr lang="en-US" sz="2800" dirty="0"/>
              <a:t>from the United States, </a:t>
            </a:r>
            <a:r>
              <a:rPr lang="en-US" sz="2800" dirty="0" smtClean="0"/>
              <a:t>Canada </a:t>
            </a:r>
            <a:r>
              <a:rPr lang="en-US" sz="2800" dirty="0"/>
              <a:t>and Australia </a:t>
            </a:r>
            <a:r>
              <a:rPr lang="en-US" sz="2800" dirty="0" smtClean="0"/>
              <a:t>can </a:t>
            </a:r>
            <a:r>
              <a:rPr lang="en-US" sz="2800" dirty="0"/>
              <a:t>request your visa online at </a:t>
            </a:r>
            <a:r>
              <a:rPr lang="en-US" sz="2800" dirty="0">
                <a:hlinkClick r:id="rId2"/>
              </a:rPr>
              <a:t>https://brazil.vfsevisa.com</a:t>
            </a:r>
            <a:r>
              <a:rPr lang="en-US" sz="2800" dirty="0" smtClean="0">
                <a:hlinkClick r:id="rId2"/>
              </a:rPr>
              <a:t>/</a:t>
            </a:r>
            <a:r>
              <a:rPr lang="en-US" sz="2800" dirty="0" smtClean="0"/>
              <a:t> </a:t>
            </a:r>
            <a:r>
              <a:rPr lang="en-US" sz="2800" dirty="0" smtClean="0"/>
              <a:t>.</a:t>
            </a:r>
          </a:p>
          <a:p>
            <a:pPr fontAlgn="base"/>
            <a:r>
              <a:rPr lang="en-US" sz="2800"/>
              <a:t>Chinese citizens staying for more than 30 days will need an e-visa</a:t>
            </a:r>
            <a:r>
              <a:rPr lang="en-US" sz="2800"/>
              <a:t>. </a:t>
            </a:r>
            <a:endParaRPr lang="en-US" sz="2800" smtClean="0"/>
          </a:p>
          <a:p>
            <a:pPr fontAlgn="base"/>
            <a:r>
              <a:rPr lang="en-US" sz="2800" smtClean="0"/>
              <a:t>All </a:t>
            </a:r>
            <a:r>
              <a:rPr lang="en-US" sz="2800" dirty="0"/>
              <a:t>the processes will be done electronically, and there will be no need to visit the Consulate.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Seta em curva para a direita 6"/>
          <p:cNvSpPr/>
          <p:nvPr/>
        </p:nvSpPr>
        <p:spPr>
          <a:xfrm>
            <a:off x="3461886" y="4020550"/>
            <a:ext cx="2050181" cy="1973179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3575304"/>
            <a:ext cx="6158738" cy="251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1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Processing Time &amp; Fees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Fees vary depending on the consulate.</a:t>
            </a:r>
          </a:p>
          <a:p>
            <a:r>
              <a:rPr lang="en-US" dirty="0"/>
              <a:t>Processing time depends on the consular office.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823" y="3244645"/>
            <a:ext cx="5211177" cy="2973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1442192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Visas </a:t>
            </a:r>
            <a:r>
              <a:rPr lang="en-US" sz="2800" dirty="0"/>
              <a:t>cannot be issued inside Brazil</a:t>
            </a:r>
            <a:r>
              <a:rPr lang="en-US" sz="2800" dirty="0" smtClean="0"/>
              <a:t>.</a:t>
            </a:r>
          </a:p>
          <a:p>
            <a:endParaRPr lang="en-US" sz="2000" dirty="0" smtClean="0"/>
          </a:p>
          <a:p>
            <a:r>
              <a:rPr lang="en-US" sz="2800" dirty="0"/>
              <a:t>Visa rules can be updated by the government at any time, so always check the official website: </a:t>
            </a:r>
            <a:r>
              <a:rPr lang="en-US" sz="2800" dirty="0">
                <a:hlinkClick r:id="rId2"/>
              </a:rPr>
              <a:t>https://www.gov.br/mre/pt-br/assuntos/portal-consular/vistos/quadro-geral-de-regime-de-vistos-para-entrada-de-estrangeiros-no-brasil</a:t>
            </a:r>
            <a:r>
              <a:rPr lang="en-US" sz="2800" dirty="0" smtClean="0"/>
              <a:t>.</a:t>
            </a:r>
          </a:p>
          <a:p>
            <a:endParaRPr lang="en-US" sz="2000" dirty="0" smtClean="0"/>
          </a:p>
          <a:p>
            <a:r>
              <a:rPr lang="en-US" sz="2800" dirty="0" smtClean="0"/>
              <a:t>If </a:t>
            </a:r>
            <a:r>
              <a:rPr lang="en-US" sz="2800" dirty="0"/>
              <a:t>you have any questions, contact the embassy </a:t>
            </a:r>
            <a:r>
              <a:rPr lang="en-US" sz="2800" dirty="0" smtClean="0"/>
              <a:t>or </a:t>
            </a:r>
            <a:r>
              <a:rPr lang="en-US" sz="2800" dirty="0"/>
              <a:t>the Ministry of Foreign Affairs website.</a:t>
            </a:r>
            <a:endParaRPr lang="en-US" sz="2800" dirty="0" smtClean="0"/>
          </a:p>
          <a:p>
            <a:endParaRPr sz="2800" dirty="0"/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Contact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1387328" cy="4525963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C</a:t>
            </a:r>
            <a:r>
              <a:rPr lang="en-US" sz="2800" dirty="0" smtClean="0"/>
              <a:t>ontact </a:t>
            </a:r>
            <a:r>
              <a:rPr lang="en-US" sz="2800" dirty="0"/>
              <a:t>the </a:t>
            </a:r>
            <a:r>
              <a:rPr lang="en-US" sz="2800" dirty="0">
                <a:hlinkClick r:id="rId2"/>
              </a:rPr>
              <a:t>Brazilian Representations</a:t>
            </a:r>
            <a:r>
              <a:rPr lang="en-US" sz="2800" dirty="0"/>
              <a:t> abroad to obtain more information about the subject. </a:t>
            </a:r>
            <a:r>
              <a:rPr lang="en-US" sz="2800" dirty="0" smtClean="0"/>
              <a:t>Full </a:t>
            </a:r>
            <a:r>
              <a:rPr lang="en-US" sz="2800" dirty="0"/>
              <a:t>list of the Brazilian Consular </a:t>
            </a:r>
            <a:r>
              <a:rPr lang="en-US" sz="2800" dirty="0" smtClean="0"/>
              <a:t>Network: </a:t>
            </a:r>
            <a:r>
              <a:rPr lang="en-US" sz="2800" dirty="0" smtClean="0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www.gov.br/mre/pt-br/assuntos/portal-consular/reparticoes-consulares-do-brasil/reparticoes-consulares-do-brasil</a:t>
            </a:r>
            <a:endParaRPr lang="en-US" sz="2800" dirty="0" smtClean="0"/>
          </a:p>
          <a:p>
            <a:pPr algn="just"/>
            <a:endParaRPr lang="en-US" sz="2800" dirty="0" smtClean="0"/>
          </a:p>
          <a:p>
            <a:pPr algn="just"/>
            <a:r>
              <a:rPr lang="en-US" sz="2800" dirty="0" smtClean="0"/>
              <a:t>The contact of</a:t>
            </a:r>
            <a:r>
              <a:rPr lang="en-US" sz="2800" dirty="0"/>
              <a:t> the </a:t>
            </a:r>
            <a:r>
              <a:rPr lang="en-US" sz="2800" dirty="0">
                <a:hlinkClick r:id="rId3"/>
              </a:rPr>
              <a:t>Immigration Division (DIM)</a:t>
            </a:r>
            <a:r>
              <a:rPr lang="en-US" sz="2800" dirty="0"/>
              <a:t>, the area responsible for coordinating the issuance of Brazilian visas </a:t>
            </a:r>
            <a:r>
              <a:rPr lang="en-US" sz="2800" dirty="0" smtClean="0"/>
              <a:t>abroad, is: </a:t>
            </a:r>
            <a:r>
              <a:rPr lang="pt-BR" sz="2800" dirty="0">
                <a:hlinkClick r:id="rId4"/>
              </a:rPr>
              <a:t>dim@itamaraty.gov.br</a:t>
            </a:r>
            <a:endParaRPr sz="2800" dirty="0"/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97019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66295"/>
            <a:ext cx="10972800" cy="1143000"/>
          </a:xfrm>
        </p:spPr>
        <p:txBody>
          <a:bodyPr/>
          <a:lstStyle/>
          <a:p>
            <a:r>
              <a:rPr lang="en-US" dirty="0" smtClean="0"/>
              <a:t>Brazil is waiting </a:t>
            </a:r>
            <a:r>
              <a:rPr lang="en-US" dirty="0"/>
              <a:t>for </a:t>
            </a:r>
            <a:r>
              <a:rPr lang="en-US" dirty="0" smtClean="0"/>
              <a:t>you!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1524000" y="0"/>
            <a:ext cx="12188952" cy="54864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524000" y="6217920"/>
            <a:ext cx="12188952" cy="365760"/>
          </a:xfrm>
          <a:prstGeom prst="rect">
            <a:avLst/>
          </a:prstGeom>
          <a:solidFill>
            <a:srgbClr val="009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PiscNat-AHPG_vlubambo-7563-1980x14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0986"/>
            <a:ext cx="3977640" cy="319061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458" y="1990990"/>
            <a:ext cx="4188542" cy="3190609"/>
          </a:xfrm>
          <a:prstGeom prst="rect">
            <a:avLst/>
          </a:prstGeom>
        </p:spPr>
      </p:pic>
      <p:pic>
        <p:nvPicPr>
          <p:cNvPr id="2052" name="Picture 4" descr="Turistas estrangeiros injetaram R$2,3 bilhões no Bras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45" y="1986446"/>
            <a:ext cx="4023614" cy="319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21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218</Words>
  <Application>Microsoft Office PowerPoint</Application>
  <PresentationFormat>Widescreen</PresentationFormat>
  <Paragraphs>34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How to Apply for a Visa to Brazil</vt:lpstr>
      <vt:lpstr>Visa to Brazil</vt:lpstr>
      <vt:lpstr>Who Needs a Tourist Visa?</vt:lpstr>
      <vt:lpstr>How to Apply</vt:lpstr>
      <vt:lpstr>Brazil's eVisa</vt:lpstr>
      <vt:lpstr>Processing Time &amp; Fees</vt:lpstr>
      <vt:lpstr>Important Notes</vt:lpstr>
      <vt:lpstr>Contact</vt:lpstr>
      <vt:lpstr>Brazil is waiting for you!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Apply for a Visa to Brazil</dc:title>
  <dc:subject/>
  <dc:creator/>
  <cp:keywords/>
  <dc:description>generated using python-pptx</dc:description>
  <cp:lastModifiedBy>Conta da Microsoft</cp:lastModifiedBy>
  <cp:revision>18</cp:revision>
  <dcterms:created xsi:type="dcterms:W3CDTF">2013-01-27T09:14:16Z</dcterms:created>
  <dcterms:modified xsi:type="dcterms:W3CDTF">2026-05-31T23:40:23Z</dcterms:modified>
  <cp:category/>
</cp:coreProperties>
</file>